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6" r:id="rId4"/>
    <p:sldId id="267" r:id="rId5"/>
    <p:sldId id="265" r:id="rId6"/>
    <p:sldId id="270" r:id="rId7"/>
    <p:sldId id="279" r:id="rId8"/>
    <p:sldId id="271" r:id="rId9"/>
    <p:sldId id="278" r:id="rId10"/>
    <p:sldId id="261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26" autoAdjust="0"/>
  </p:normalViewPr>
  <p:slideViewPr>
    <p:cSldViewPr>
      <p:cViewPr varScale="1">
        <p:scale>
          <a:sx n="56" d="100"/>
          <a:sy n="5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B72C-774F-41B4-8880-4D7ED070301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CFFF7-EE1E-4D31-8CD6-6464CEB323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1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User:Daniel_Mietchen/Talks/World_Open_Educational_Resources_Congress_2012/How_Open_Access_and_Open_Science_can_mutually_fertilize_with_Open_Educational_Resources" TargetMode="External"/><Relationship Id="rId3" Type="http://schemas.openxmlformats.org/officeDocument/2006/relationships/hyperlink" Target="https://github.com/edsu/linkypedia/wiki" TargetMode="External"/><Relationship Id="rId7" Type="http://schemas.openxmlformats.org/officeDocument/2006/relationships/hyperlink" Target="http://en.wikipedia.org/wiki/User:Daniel_Mietchen/Talks/Turkic_Wikimedia_Conference_2012/Reuse_of_Open_Access_material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User:Daniel_Mietchen/Talks/Open_Access_in_Poland_2012/Reuse_of_Open_Access_materials" TargetMode="External"/><Relationship Id="rId5" Type="http://schemas.openxmlformats.org/officeDocument/2006/relationships/hyperlink" Target="http://en.wikipedia.org/wiki/User:Daniel_Mietchen/Talks/Arbeitskreis_Helmholtz-Pressesprecher/Options_for_collaboration_between_the_Helmholtz_Association_of_German_Research_Centres_and_Wikimedia" TargetMode="External"/><Relationship Id="rId10" Type="http://schemas.openxmlformats.org/officeDocument/2006/relationships/hyperlink" Target="http://en.wikipedia.org/wiki/Wikipedia_talk:Articles_for_creation/Open_Educational_Resources_(OER)_Logo" TargetMode="External"/><Relationship Id="rId4" Type="http://schemas.openxmlformats.org/officeDocument/2006/relationships/hyperlink" Target="http://en.wikipedia.org/wiki/Open_educational_resources" TargetMode="External"/><Relationship Id="rId9" Type="http://schemas.openxmlformats.org/officeDocument/2006/relationships/hyperlink" Target="http://en.wikipedia.org/wiki/User:Daniel_Mietchen/Talks/World_Open_Educational_Resources_Congress_2012/Licensing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minettrust.org.uk/knowledge-centre/blogs/finding-knowledge-linking-open-educational-resources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Philosophy</a:t>
            </a:r>
            <a:r>
              <a:rPr lang="en-GB" baseline="0" dirty="0" smtClean="0"/>
              <a:t> &amp; psychology (i.e. not particularly techy), MA in </a:t>
            </a:r>
            <a:r>
              <a:rPr lang="en-GB" baseline="0" dirty="0" err="1" smtClean="0"/>
              <a:t>phil</a:t>
            </a:r>
            <a:r>
              <a:rPr lang="en-GB" baseline="0" dirty="0" smtClean="0"/>
              <a:t> of </a:t>
            </a:r>
            <a:r>
              <a:rPr lang="en-GB" baseline="0" dirty="0" err="1" smtClean="0"/>
              <a:t>ed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Mphil</a:t>
            </a:r>
            <a:r>
              <a:rPr lang="en-GB" baseline="0" dirty="0" smtClean="0"/>
              <a:t> in research methods in </a:t>
            </a:r>
            <a:r>
              <a:rPr lang="en-GB" baseline="0" dirty="0" err="1" smtClean="0"/>
              <a:t>ed</a:t>
            </a:r>
            <a:r>
              <a:rPr lang="en-GB" baseline="0" dirty="0" smtClean="0"/>
              <a:t>, PGCE in social sciences (taught for a year), PhD at </a:t>
            </a:r>
            <a:r>
              <a:rPr lang="en-GB" baseline="0" dirty="0" err="1" smtClean="0"/>
              <a:t>KMi</a:t>
            </a:r>
            <a:r>
              <a:rPr lang="en-GB" baseline="0" dirty="0" smtClean="0"/>
              <a:t> in learning analytics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CFFF7-EE1E-4D31-8CD6-6464CEB323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8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http://en.wikipedia.org/wiki/Open_educational_resources</a:t>
            </a:r>
          </a:p>
          <a:p>
            <a:r>
              <a:rPr lang="en-GB" dirty="0" smtClean="0"/>
              <a:t>http://en.wikipedia.org/wiki/File:Logo_OER.png</a:t>
            </a:r>
          </a:p>
          <a:p>
            <a:r>
              <a:rPr lang="en-GB" dirty="0" smtClean="0"/>
              <a:t>Note the </a:t>
            </a:r>
            <a:r>
              <a:rPr lang="en-GB" dirty="0" err="1" smtClean="0"/>
              <a:t>wikiversity</a:t>
            </a:r>
            <a:r>
              <a:rPr lang="en-GB" baseline="0" dirty="0" smtClean="0"/>
              <a:t> logo is NOT CC licence (http://en.wikipedia.org/wiki/File:Wikiversity-logo-en.svg) </a:t>
            </a:r>
          </a:p>
          <a:p>
            <a:r>
              <a:rPr lang="en-GB" baseline="0" dirty="0" smtClean="0"/>
              <a:t>http://wikieducator.org/Learning4Content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CFFF7-EE1E-4D31-8CD6-6464CEB3235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16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http://opencontent.org/definition/</a:t>
            </a:r>
          </a:p>
          <a:p>
            <a:r>
              <a:rPr lang="en-GB" dirty="0" smtClean="0"/>
              <a:t>http://commons.wikimedia.org/wiki/File:Lego_DNA.jpg – CC BY/generic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CFFF7-EE1E-4D31-8CD6-6464CEB323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4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http://commons.wikimedia.org/wiki/File:LEGO-01.jpg – public domain</a:t>
            </a:r>
          </a:p>
          <a:p>
            <a:endParaRPr lang="en-GB" b="1" dirty="0" smtClean="0"/>
          </a:p>
          <a:p>
            <a:r>
              <a:rPr lang="en-GB" b="1" dirty="0" smtClean="0"/>
              <a:t>http://en.wikipedia.org/wiki/Paradata_%28learning_resource_analytics%29</a:t>
            </a:r>
          </a:p>
          <a:p>
            <a:r>
              <a:rPr lang="en-GB" b="1" dirty="0" smtClean="0"/>
              <a:t>CETIS report http://publications.cetis.ac.uk/2013/808 </a:t>
            </a:r>
          </a:p>
          <a:p>
            <a:endParaRPr lang="en-GB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hlinkClick r:id="rId3"/>
              </a:rPr>
              <a:t>https://github.com/edsu/linkypedia/wiki</a:t>
            </a:r>
            <a:r>
              <a:rPr lang="en-GB" dirty="0" smtClean="0"/>
              <a:t> “The idea behind </a:t>
            </a:r>
            <a:r>
              <a:rPr lang="en-GB" dirty="0" err="1" smtClean="0"/>
              <a:t>linkypedia</a:t>
            </a:r>
            <a:r>
              <a:rPr lang="en-GB" dirty="0" smtClean="0"/>
              <a:t> is to help cultural heritage institutions that are putting content online to see how </a:t>
            </a:r>
            <a:r>
              <a:rPr lang="en-GB" dirty="0" err="1" smtClean="0"/>
              <a:t>wikipedians</a:t>
            </a:r>
            <a:r>
              <a:rPr lang="en-GB" dirty="0" smtClean="0"/>
              <a:t> are citing and annotating their stuff.”</a:t>
            </a:r>
          </a:p>
          <a:p>
            <a:endParaRPr lang="en-GB" b="1" dirty="0" smtClean="0"/>
          </a:p>
          <a:p>
            <a:r>
              <a:rPr lang="en-GB" b="1" dirty="0" smtClean="0"/>
              <a:t>File usage</a:t>
            </a:r>
          </a:p>
          <a:p>
            <a:r>
              <a:rPr lang="en-GB" dirty="0" smtClean="0"/>
              <a:t>The following pages on the English Wikipedia link to this file (pages on other projects are not listed):</a:t>
            </a:r>
          </a:p>
          <a:p>
            <a:r>
              <a:rPr lang="en-GB" dirty="0" smtClean="0">
                <a:hlinkClick r:id="rId4" tooltip="Open educational resources"/>
              </a:rPr>
              <a:t>Open educational resources</a:t>
            </a:r>
            <a:endParaRPr lang="en-GB" dirty="0" smtClean="0"/>
          </a:p>
          <a:p>
            <a:r>
              <a:rPr lang="en-GB" dirty="0" err="1" smtClean="0">
                <a:hlinkClick r:id="rId5" tooltip="User:Daniel Mietchen/Talks/Arbeitskreis Helmholtz-Pressesprecher/Options for collaboration between the Helmholtz Association of German Research Centres and Wikimedia"/>
              </a:rPr>
              <a:t>User:Daniel</a:t>
            </a:r>
            <a:r>
              <a:rPr lang="en-GB" dirty="0" smtClean="0">
                <a:hlinkClick r:id="rId5" tooltip="User:Daniel Mietchen/Talks/Arbeitskreis Helmholtz-Pressesprecher/Options for collaboration between the Helmholtz Association of German Research Centres and Wikimedia"/>
              </a:rPr>
              <a:t> </a:t>
            </a:r>
            <a:r>
              <a:rPr lang="en-GB" dirty="0" err="1" smtClean="0">
                <a:hlinkClick r:id="rId5" tooltip="User:Daniel Mietchen/Talks/Arbeitskreis Helmholtz-Pressesprecher/Options for collaboration between the Helmholtz Association of German Research Centres and Wikimedia"/>
              </a:rPr>
              <a:t>Mietchen</a:t>
            </a:r>
            <a:r>
              <a:rPr lang="en-GB" dirty="0" smtClean="0">
                <a:hlinkClick r:id="rId5" tooltip="User:Daniel Mietchen/Talks/Arbeitskreis Helmholtz-Pressesprecher/Options for collaboration between the Helmholtz Association of German Research Centres and Wikimedia"/>
              </a:rPr>
              <a:t>/Talks/</a:t>
            </a:r>
            <a:r>
              <a:rPr lang="en-GB" dirty="0" err="1" smtClean="0">
                <a:hlinkClick r:id="rId5" tooltip="User:Daniel Mietchen/Talks/Arbeitskreis Helmholtz-Pressesprecher/Options for collaboration between the Helmholtz Association of German Research Centres and Wikimedia"/>
              </a:rPr>
              <a:t>Arbeitskreis</a:t>
            </a:r>
            <a:r>
              <a:rPr lang="en-GB" dirty="0" smtClean="0">
                <a:hlinkClick r:id="rId5" tooltip="User:Daniel Mietchen/Talks/Arbeitskreis Helmholtz-Pressesprecher/Options for collaboration between the Helmholtz Association of German Research Centres and Wikimedia"/>
              </a:rPr>
              <a:t> Helmholtz-</a:t>
            </a:r>
            <a:r>
              <a:rPr lang="en-GB" dirty="0" err="1" smtClean="0">
                <a:hlinkClick r:id="rId5" tooltip="User:Daniel Mietchen/Talks/Arbeitskreis Helmholtz-Pressesprecher/Options for collaboration between the Helmholtz Association of German Research Centres and Wikimedia"/>
              </a:rPr>
              <a:t>Pressesprecher</a:t>
            </a:r>
            <a:r>
              <a:rPr lang="en-GB" dirty="0" smtClean="0">
                <a:hlinkClick r:id="rId5" tooltip="User:Daniel Mietchen/Talks/Arbeitskreis Helmholtz-Pressesprecher/Options for collaboration between the Helmholtz Association of German Research Centres and Wikimedia"/>
              </a:rPr>
              <a:t>/Options for collaboration between the Helmholtz Association of German Research Centres and Wikimedia</a:t>
            </a:r>
            <a:endParaRPr lang="en-GB" dirty="0" smtClean="0"/>
          </a:p>
          <a:p>
            <a:r>
              <a:rPr lang="en-GB" dirty="0" err="1" smtClean="0">
                <a:hlinkClick r:id="rId6" tooltip="User:Daniel Mietchen/Talks/Open Access in Poland 2012/Reuse of Open Access materials"/>
              </a:rPr>
              <a:t>User:Daniel</a:t>
            </a:r>
            <a:r>
              <a:rPr lang="en-GB" dirty="0" smtClean="0">
                <a:hlinkClick r:id="rId6" tooltip="User:Daniel Mietchen/Talks/Open Access in Poland 2012/Reuse of Open Access materials"/>
              </a:rPr>
              <a:t> </a:t>
            </a:r>
            <a:r>
              <a:rPr lang="en-GB" dirty="0" err="1" smtClean="0">
                <a:hlinkClick r:id="rId6" tooltip="User:Daniel Mietchen/Talks/Open Access in Poland 2012/Reuse of Open Access materials"/>
              </a:rPr>
              <a:t>Mietchen</a:t>
            </a:r>
            <a:r>
              <a:rPr lang="en-GB" dirty="0" smtClean="0">
                <a:hlinkClick r:id="rId6" tooltip="User:Daniel Mietchen/Talks/Open Access in Poland 2012/Reuse of Open Access materials"/>
              </a:rPr>
              <a:t>/Talks/Open Access in Poland 2012/Reuse of Open Access materials</a:t>
            </a:r>
            <a:endParaRPr lang="en-GB" dirty="0" smtClean="0"/>
          </a:p>
          <a:p>
            <a:r>
              <a:rPr lang="en-GB" dirty="0" err="1" smtClean="0">
                <a:hlinkClick r:id="rId7" tooltip="User:Daniel Mietchen/Talks/Turkic Wikimedia Conference 2012/Reuse of Open Access materials"/>
              </a:rPr>
              <a:t>User:Daniel</a:t>
            </a:r>
            <a:r>
              <a:rPr lang="en-GB" dirty="0" smtClean="0">
                <a:hlinkClick r:id="rId7" tooltip="User:Daniel Mietchen/Talks/Turkic Wikimedia Conference 2012/Reuse of Open Access materials"/>
              </a:rPr>
              <a:t> </a:t>
            </a:r>
            <a:r>
              <a:rPr lang="en-GB" dirty="0" err="1" smtClean="0">
                <a:hlinkClick r:id="rId7" tooltip="User:Daniel Mietchen/Talks/Turkic Wikimedia Conference 2012/Reuse of Open Access materials"/>
              </a:rPr>
              <a:t>Mietchen</a:t>
            </a:r>
            <a:r>
              <a:rPr lang="en-GB" dirty="0" smtClean="0">
                <a:hlinkClick r:id="rId7" tooltip="User:Daniel Mietchen/Talks/Turkic Wikimedia Conference 2012/Reuse of Open Access materials"/>
              </a:rPr>
              <a:t>/Talks/Turkic Wikimedia Conference 2012/Reuse of Open Access materials</a:t>
            </a:r>
            <a:endParaRPr lang="en-GB" dirty="0" smtClean="0"/>
          </a:p>
          <a:p>
            <a:r>
              <a:rPr lang="en-GB" dirty="0" err="1" smtClean="0">
                <a:hlinkClick r:id="rId8" tooltip="User:Daniel Mietchen/Talks/World Open Educational Resources Congress 2012/How Open Access and Open Science can mutually fertilize with Open Educational Resources"/>
              </a:rPr>
              <a:t>User:Daniel</a:t>
            </a:r>
            <a:r>
              <a:rPr lang="en-GB" dirty="0" smtClean="0">
                <a:hlinkClick r:id="rId8" tooltip="User:Daniel Mietchen/Talks/World Open Educational Resources Congress 2012/How Open Access and Open Science can mutually fertilize with Open Educational Resources"/>
              </a:rPr>
              <a:t> </a:t>
            </a:r>
            <a:r>
              <a:rPr lang="en-GB" dirty="0" err="1" smtClean="0">
                <a:hlinkClick r:id="rId8" tooltip="User:Daniel Mietchen/Talks/World Open Educational Resources Congress 2012/How Open Access and Open Science can mutually fertilize with Open Educational Resources"/>
              </a:rPr>
              <a:t>Mietchen</a:t>
            </a:r>
            <a:r>
              <a:rPr lang="en-GB" dirty="0" smtClean="0">
                <a:hlinkClick r:id="rId8" tooltip="User:Daniel Mietchen/Talks/World Open Educational Resources Congress 2012/How Open Access and Open Science can mutually fertilize with Open Educational Resources"/>
              </a:rPr>
              <a:t>/Talks/World Open Educational Resources Congress 2012/How Open Access and Open Science can mutually fertilize with Open Educational Resources</a:t>
            </a:r>
            <a:endParaRPr lang="en-GB" dirty="0" smtClean="0"/>
          </a:p>
          <a:p>
            <a:r>
              <a:rPr lang="en-GB" dirty="0" err="1" smtClean="0">
                <a:hlinkClick r:id="rId9" tooltip="User:Daniel Mietchen/Talks/World Open Educational Resources Congress 2012/Licensing"/>
              </a:rPr>
              <a:t>User:Daniel</a:t>
            </a:r>
            <a:r>
              <a:rPr lang="en-GB" dirty="0" smtClean="0">
                <a:hlinkClick r:id="rId9" tooltip="User:Daniel Mietchen/Talks/World Open Educational Resources Congress 2012/Licensing"/>
              </a:rPr>
              <a:t> </a:t>
            </a:r>
            <a:r>
              <a:rPr lang="en-GB" dirty="0" err="1" smtClean="0">
                <a:hlinkClick r:id="rId9" tooltip="User:Daniel Mietchen/Talks/World Open Educational Resources Congress 2012/Licensing"/>
              </a:rPr>
              <a:t>Mietchen</a:t>
            </a:r>
            <a:r>
              <a:rPr lang="en-GB" dirty="0" smtClean="0">
                <a:hlinkClick r:id="rId9" tooltip="User:Daniel Mietchen/Talks/World Open Educational Resources Congress 2012/Licensing"/>
              </a:rPr>
              <a:t>/Talks/World Open Educational Resources Congress 2012/Licensing</a:t>
            </a:r>
            <a:endParaRPr lang="en-GB" dirty="0" smtClean="0"/>
          </a:p>
          <a:p>
            <a:r>
              <a:rPr lang="en-GB" dirty="0" smtClean="0">
                <a:hlinkClick r:id="rId10" tooltip="Wikipedia talk:Articles for creation/Open Educational Resources (OER) Logo"/>
              </a:rPr>
              <a:t>Wikipedia </a:t>
            </a:r>
            <a:r>
              <a:rPr lang="en-GB" dirty="0" err="1" smtClean="0">
                <a:hlinkClick r:id="rId10" tooltip="Wikipedia talk:Articles for creation/Open Educational Resources (OER) Logo"/>
              </a:rPr>
              <a:t>talk:Articles</a:t>
            </a:r>
            <a:r>
              <a:rPr lang="en-GB" dirty="0" smtClean="0">
                <a:hlinkClick r:id="rId10" tooltip="Wikipedia talk:Articles for creation/Open Educational Resources (OER) Logo"/>
              </a:rPr>
              <a:t> for creation/Open Educational Resources (OER) Logo</a:t>
            </a:r>
            <a:endParaRPr lang="en-GB" dirty="0" smtClean="0"/>
          </a:p>
          <a:p>
            <a:r>
              <a:rPr lang="en-GB" b="1" dirty="0" smtClean="0"/>
              <a:t>Global file usage</a:t>
            </a:r>
          </a:p>
          <a:p>
            <a:r>
              <a:rPr lang="en-GB" dirty="0" smtClean="0"/>
              <a:t>The following other wikis use this file: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CFFF7-EE1E-4D31-8CD6-6464CEB323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904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http://commons.wikimedia.org/wiki/File:DNA_Lego_Model.jpg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CFFF7-EE1E-4D31-8CD6-6464CEB323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25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http://en.wikipedia.org/wiki/WikiTrust</a:t>
            </a:r>
          </a:p>
          <a:p>
            <a:r>
              <a:rPr lang="en-GB" dirty="0" err="1" smtClean="0"/>
              <a:t>Wikimetrics</a:t>
            </a:r>
            <a:r>
              <a:rPr lang="en-GB" dirty="0" smtClean="0"/>
              <a:t> https://www.socialtext.net/open/wiki_metrics </a:t>
            </a:r>
          </a:p>
          <a:p>
            <a:r>
              <a:rPr lang="en-GB" dirty="0" err="1" smtClean="0"/>
              <a:t>StatMediaWiki</a:t>
            </a:r>
            <a:r>
              <a:rPr lang="en-GB" baseline="0" dirty="0" smtClean="0"/>
              <a:t> http://statmediawiki.forja.rediris.es/manual_en.html </a:t>
            </a:r>
          </a:p>
          <a:p>
            <a:endParaRPr lang="en-GB" dirty="0" smtClean="0"/>
          </a:p>
          <a:p>
            <a:r>
              <a:rPr lang="en-GB" dirty="0" smtClean="0"/>
              <a:t>http://people.kmi.open.ac.uk/knight/2013/01/mediawiki-for-learning-analytics/</a:t>
            </a:r>
          </a:p>
          <a:p>
            <a:r>
              <a:rPr lang="en-GB" dirty="0" smtClean="0"/>
              <a:t>http://people.kmi.open.ac.uk/knight/2013/05/collaborative-information-seeking-on-wikipedia-talk-pages/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CFFF7-EE1E-4D31-8CD6-6464CEB3235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323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paradata</a:t>
            </a:r>
            <a:r>
              <a:rPr lang="en-GB" dirty="0" smtClean="0"/>
              <a:t> may facilitate ‘</a:t>
            </a:r>
            <a:r>
              <a:rPr lang="en-GB" dirty="0" err="1" smtClean="0"/>
              <a:t>linkedup</a:t>
            </a:r>
            <a:r>
              <a:rPr lang="en-GB" dirty="0" smtClean="0"/>
              <a:t>’ OER – for personalised, connected learning repositories </a:t>
            </a:r>
            <a:r>
              <a:rPr lang="en-GB" dirty="0" smtClean="0">
                <a:hlinkClick r:id="rId3"/>
              </a:rPr>
              <a:t>http://www.nominettrust.org.uk/knowledge-centre/blogs/finding-knowledge-linking-open-educational-resources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CFFF7-EE1E-4D31-8CD6-6464CEB323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42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72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23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74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31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69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06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90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72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85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92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83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8A65-7438-4C58-A79D-EB34981EE527}" type="datetimeFigureOut">
              <a:rPr lang="en-GB" smtClean="0"/>
              <a:t>22/04/2014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3226-CC0A-49FF-9939-152AA7881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3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jgknigh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ikimedia.org.uk/w/images/2/2d/Wikimedia_UK_logo.png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jgknight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ikimedia.org.uk/w/images/2/2d/Wikimedia_UK_logo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minettrust.org.uk/knowledge-centre/blogs/finding-knowledge-linking-open-educational-resources" TargetMode="External"/><Relationship Id="rId2" Type="http://schemas.openxmlformats.org/officeDocument/2006/relationships/hyperlink" Target="http://www.nominettrust.org.uk/knowledge-centre/blogs/wikipedia-education-and-tracking-how-knowledge-use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ominettrust.org.uk/knowledge-centre/blogs/creative-commons-open-government-licensing-and-pdfs" TargetMode="External"/><Relationship Id="rId4" Type="http://schemas.openxmlformats.org/officeDocument/2006/relationships/hyperlink" Target="http://www.nominettrust.org.uk/knowledge-centre/blogs/measuring-impact-tracking-open-content-wil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dfutures.net/Main_Page" TargetMode="External"/><Relationship Id="rId2" Type="http://schemas.openxmlformats.org/officeDocument/2006/relationships/hyperlink" Target="http://en.wikivet.net/Veterinary_Education_Onlin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jgknight.com/finding-knowledge/2013/01/mediawiki-for-learning-analytics/" TargetMode="External"/><Relationship Id="rId4" Type="http://schemas.openxmlformats.org/officeDocument/2006/relationships/hyperlink" Target="http://edutechwiki.unige.ch/en/Main_Pag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en/2/2c/WikiEd.jpg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Wikiversity-logo-en.sv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upload.wikimedia.org/wikipedia/commons/8/89/Logo_OER.png" TargetMode="Externa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d/Lego_DNA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upload.wikimedia.org/wikipedia/commons/e/e0/LEGO-0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6/66/DNA_Lego_Model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WikiTrustLogo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hyperlink" Target="http://www.mediawiki.org/wiki/File:Col_dia_compact_view.png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310" y="1628800"/>
            <a:ext cx="8924192" cy="1470025"/>
          </a:xfrm>
        </p:spPr>
        <p:txBody>
          <a:bodyPr>
            <a:normAutofit/>
          </a:bodyPr>
          <a:lstStyle/>
          <a:p>
            <a:r>
              <a:rPr lang="en-GB" sz="3800" dirty="0" err="1" smtClean="0"/>
              <a:t>MediaWiki</a:t>
            </a:r>
            <a:r>
              <a:rPr lang="en-GB" sz="3800" dirty="0" smtClean="0"/>
              <a:t> for OER and Learning Analytics </a:t>
            </a:r>
            <a:r>
              <a:rPr lang="en-GB" sz="2200" dirty="0"/>
              <a:t>U</a:t>
            </a:r>
            <a:r>
              <a:rPr lang="en-GB" sz="2200" dirty="0" smtClean="0"/>
              <a:t>nderstanding learning resources, and learners</a:t>
            </a:r>
            <a:endParaRPr lang="en-GB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5145"/>
            <a:ext cx="7308304" cy="1584176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3000" dirty="0" smtClean="0"/>
              <a:t>Simon Knight </a:t>
            </a:r>
            <a:endParaRPr lang="en-GB" sz="3000" dirty="0" smtClean="0"/>
          </a:p>
          <a:p>
            <a:pPr algn="l"/>
            <a:r>
              <a:rPr lang="en-GB" sz="3000" dirty="0" err="1" smtClean="0"/>
              <a:t>user:sjgknight</a:t>
            </a:r>
            <a:r>
              <a:rPr lang="en-GB" sz="3000" dirty="0" smtClean="0"/>
              <a:t> – vice chair Wikimedia UK</a:t>
            </a:r>
          </a:p>
          <a:p>
            <a:pPr algn="l"/>
            <a:r>
              <a:rPr lang="en-GB" sz="3000" dirty="0"/>
              <a:t>@</a:t>
            </a:r>
            <a:r>
              <a:rPr lang="en-GB" sz="3000" dirty="0" err="1"/>
              <a:t>sjgknight</a:t>
            </a:r>
            <a:r>
              <a:rPr lang="en-GB" sz="3000" dirty="0"/>
              <a:t>,</a:t>
            </a:r>
            <a:endParaRPr lang="en-GB" sz="3000" dirty="0" smtClean="0"/>
          </a:p>
        </p:txBody>
      </p:sp>
      <p:sp>
        <p:nvSpPr>
          <p:cNvPr id="4" name="AutoShape 2" descr="Extended Mi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735" y="6259378"/>
            <a:ext cx="692552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dirty="0" smtClean="0">
                <a:hlinkClick r:id="rId3"/>
              </a:rPr>
              <a:t>http://sjgknight.com</a:t>
            </a:r>
            <a:r>
              <a:rPr lang="en-GB" sz="3000" dirty="0" smtClean="0"/>
              <a:t> </a:t>
            </a:r>
            <a:endParaRPr lang="en-GB" sz="3000" dirty="0"/>
          </a:p>
        </p:txBody>
      </p:sp>
      <p:sp>
        <p:nvSpPr>
          <p:cNvPr id="6" name="AutoShape 4" descr="Extended Mi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Extended Mi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Extended Min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 descr="OU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012" y="6119025"/>
            <a:ext cx="878755" cy="612247"/>
          </a:xfrm>
          <a:prstGeom prst="rect">
            <a:avLst/>
          </a:prstGeom>
        </p:spPr>
      </p:pic>
      <p:pic>
        <p:nvPicPr>
          <p:cNvPr id="11" name="Picture 2" descr="File:Wikimedia UK logo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186" y="6309320"/>
            <a:ext cx="2344155" cy="52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7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310" y="1628800"/>
            <a:ext cx="8924192" cy="1470025"/>
          </a:xfrm>
        </p:spPr>
        <p:txBody>
          <a:bodyPr>
            <a:normAutofit/>
          </a:bodyPr>
          <a:lstStyle/>
          <a:p>
            <a:r>
              <a:rPr lang="en-GB" sz="3800" dirty="0" err="1" smtClean="0"/>
              <a:t>MediaWiki</a:t>
            </a:r>
            <a:r>
              <a:rPr lang="en-GB" sz="3800" dirty="0" smtClean="0"/>
              <a:t> for OER and Learning Analytics </a:t>
            </a:r>
            <a:r>
              <a:rPr lang="en-GB" sz="2200" dirty="0"/>
              <a:t>U</a:t>
            </a:r>
            <a:r>
              <a:rPr lang="en-GB" sz="2200" dirty="0" smtClean="0"/>
              <a:t>nderstanding learning resources, and learners</a:t>
            </a:r>
            <a:endParaRPr lang="en-GB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9159"/>
            <a:ext cx="7308304" cy="670161"/>
          </a:xfrm>
        </p:spPr>
        <p:txBody>
          <a:bodyPr>
            <a:normAutofit/>
          </a:bodyPr>
          <a:lstStyle/>
          <a:p>
            <a:pPr algn="l"/>
            <a:r>
              <a:rPr lang="en-GB" sz="3000" dirty="0" smtClean="0"/>
              <a:t>Simon Knight @</a:t>
            </a:r>
            <a:r>
              <a:rPr lang="en-GB" sz="3000" dirty="0" err="1" smtClean="0"/>
              <a:t>sjgknight</a:t>
            </a:r>
            <a:r>
              <a:rPr lang="en-GB" sz="3000" dirty="0" smtClean="0"/>
              <a:t>, </a:t>
            </a:r>
            <a:r>
              <a:rPr lang="en-GB" sz="3000" dirty="0" err="1" smtClean="0"/>
              <a:t>user:sjgknight</a:t>
            </a:r>
            <a:endParaRPr lang="en-GB" sz="3000" dirty="0" smtClean="0"/>
          </a:p>
        </p:txBody>
      </p:sp>
      <p:sp>
        <p:nvSpPr>
          <p:cNvPr id="4" name="AutoShape 2" descr="Extended Mi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735" y="6259378"/>
            <a:ext cx="692552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dirty="0" smtClean="0">
                <a:hlinkClick r:id="rId2"/>
              </a:rPr>
              <a:t>http://sjgknight.com</a:t>
            </a:r>
            <a:r>
              <a:rPr lang="en-GB" sz="3000" dirty="0" smtClean="0"/>
              <a:t> </a:t>
            </a:r>
            <a:endParaRPr lang="en-GB" sz="3000" dirty="0"/>
          </a:p>
        </p:txBody>
      </p:sp>
      <p:sp>
        <p:nvSpPr>
          <p:cNvPr id="6" name="AutoShape 4" descr="Extended Mi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Extended Mi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Extended Min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 descr="OU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777" y="5977493"/>
            <a:ext cx="878755" cy="612247"/>
          </a:xfrm>
          <a:prstGeom prst="rect">
            <a:avLst/>
          </a:prstGeom>
        </p:spPr>
      </p:pic>
      <p:pic>
        <p:nvPicPr>
          <p:cNvPr id="11" name="Picture 2" descr="File:Wikimedia UK 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186" y="6309320"/>
            <a:ext cx="2344155" cy="52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4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Intro to </a:t>
            </a:r>
            <a:r>
              <a:rPr lang="en-GB" dirty="0" err="1" smtClean="0"/>
              <a:t>paradata</a:t>
            </a:r>
            <a:r>
              <a:rPr lang="en-GB" dirty="0" smtClean="0"/>
              <a:t>/reflection on </a:t>
            </a:r>
            <a:r>
              <a:rPr lang="en-GB" dirty="0" err="1" smtClean="0"/>
              <a:t>EduWiki</a:t>
            </a:r>
            <a:r>
              <a:rPr lang="en-GB" dirty="0"/>
              <a:t> conference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www.nominettrust.org.uk/knowledge-centre/blogs/wikipedia-education-and-tracking-how-knowledge-used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paradata</a:t>
            </a:r>
            <a:r>
              <a:rPr lang="en-GB" dirty="0" smtClean="0"/>
              <a:t> may facilitate ‘</a:t>
            </a:r>
            <a:r>
              <a:rPr lang="en-GB" dirty="0" err="1" smtClean="0"/>
              <a:t>linkedup</a:t>
            </a:r>
            <a:r>
              <a:rPr lang="en-GB" dirty="0" smtClean="0"/>
              <a:t>’ OER – for personalised, connected </a:t>
            </a:r>
            <a:r>
              <a:rPr lang="en-GB" dirty="0"/>
              <a:t>learning repositories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www.nominettrust.org.uk/knowledge-centre/blogs/finding-knowledge-linking-open-educational-resources</a:t>
            </a:r>
            <a:r>
              <a:rPr lang="en-GB" dirty="0" smtClean="0"/>
              <a:t> </a:t>
            </a:r>
          </a:p>
          <a:p>
            <a:r>
              <a:rPr lang="en-GB" dirty="0" smtClean="0"/>
              <a:t>Some ways of tracking open content in the wild – this is a key challenge for CC licence, measuring </a:t>
            </a:r>
            <a:r>
              <a:rPr lang="en-GB" dirty="0"/>
              <a:t>‘impact’ </a:t>
            </a:r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www.nominettrust.org.uk/knowledge-centre/blogs/measuring-impact-tracking-open-content-wild</a:t>
            </a:r>
            <a:r>
              <a:rPr lang="en-GB" dirty="0" smtClean="0"/>
              <a:t> </a:t>
            </a:r>
          </a:p>
          <a:p>
            <a:r>
              <a:rPr lang="en-GB" dirty="0"/>
              <a:t>OGL licence content and issues with PDFs </a:t>
            </a:r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www.nominettrust.org.uk/knowledge-centre/blogs/creative-commons-open-government-licensing-and-pdfs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1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Mediawiki</a:t>
            </a:r>
            <a:r>
              <a:rPr lang="en-GB" dirty="0" smtClean="0"/>
              <a:t>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en.wikivet.net/Veterinary_Education_Online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edfutures.net/Main_Page</a:t>
            </a:r>
            <a:r>
              <a:rPr lang="en-GB" dirty="0"/>
              <a:t> and </a:t>
            </a:r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edutechwiki.unige.ch/en/Main_Page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http://sjgknight.com/finding-knowledge/2013/01/mediawiki-for-learning-analytics/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9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mirrors.creativecommons.org/presskit/buttons/88x31/png/b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5662021"/>
            <a:ext cx="2896835" cy="101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948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Open Educational Resources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08512"/>
          </a:xfrm>
        </p:spPr>
        <p:txBody>
          <a:bodyPr>
            <a:normAutofit/>
          </a:bodyPr>
          <a:lstStyle/>
          <a:p>
            <a:r>
              <a:rPr lang="en-GB" b="1" dirty="0"/>
              <a:t>Open Educational Resources</a:t>
            </a:r>
            <a:r>
              <a:rPr lang="en-GB" dirty="0"/>
              <a:t> (</a:t>
            </a:r>
            <a:r>
              <a:rPr lang="en-GB" b="1" dirty="0"/>
              <a:t>OER</a:t>
            </a:r>
            <a:r>
              <a:rPr lang="en-GB" dirty="0"/>
              <a:t>) </a:t>
            </a:r>
            <a:r>
              <a:rPr lang="en-GB" dirty="0" smtClean="0"/>
              <a:t>– learning materials for free use and reuse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2200" dirty="0"/>
          </a:p>
          <a:p>
            <a:endParaRPr lang="en-GB" dirty="0"/>
          </a:p>
        </p:txBody>
      </p:sp>
      <p:pic>
        <p:nvPicPr>
          <p:cNvPr id="1034" name="Picture 10" descr="File:Logo OER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62021"/>
            <a:ext cx="1849524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ikiversity logo.">
            <a:hlinkClick r:id="rId6" tooltip="Wikiversity logo.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43" y="2394452"/>
            <a:ext cx="2149971" cy="194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ile:WikiEd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20888"/>
            <a:ext cx="2614786" cy="270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0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Lego DNA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57205" y="855256"/>
            <a:ext cx="6842052" cy="513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-1"/>
            <a:ext cx="4139952" cy="1196753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en-GB" dirty="0" smtClean="0"/>
              <a:t>Open in OER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5148064" cy="5256584"/>
          </a:xfrm>
          <a:solidFill>
            <a:schemeClr val="bg1">
              <a:alpha val="64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err="1" smtClean="0"/>
              <a:t>Mediawiki</a:t>
            </a:r>
            <a:r>
              <a:rPr lang="en-GB" b="1" dirty="0" smtClean="0"/>
              <a:t> provides facility for:</a:t>
            </a:r>
          </a:p>
          <a:p>
            <a:r>
              <a:rPr lang="en-GB" b="1" dirty="0" smtClean="0"/>
              <a:t>Verbatim reuse </a:t>
            </a:r>
            <a:r>
              <a:rPr lang="en-GB" dirty="0" smtClean="0"/>
              <a:t>(copy or </a:t>
            </a:r>
            <a:r>
              <a:rPr lang="en-GB" dirty="0" err="1" smtClean="0"/>
              <a:t>transclude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Adaptation </a:t>
            </a:r>
            <a:r>
              <a:rPr lang="en-GB" dirty="0" smtClean="0"/>
              <a:t>(of the page, or versioning)</a:t>
            </a:r>
          </a:p>
          <a:p>
            <a:r>
              <a:rPr lang="en-GB" b="1" dirty="0" smtClean="0"/>
              <a:t>Remixing </a:t>
            </a:r>
            <a:r>
              <a:rPr lang="en-GB" dirty="0" smtClean="0"/>
              <a:t>(combine bits of content, through </a:t>
            </a:r>
            <a:r>
              <a:rPr lang="en-GB" dirty="0" err="1" smtClean="0"/>
              <a:t>transclusion</a:t>
            </a:r>
            <a:r>
              <a:rPr lang="en-GB" dirty="0" smtClean="0"/>
              <a:t> or copying) </a:t>
            </a:r>
          </a:p>
          <a:p>
            <a:r>
              <a:rPr lang="en-GB" b="1" dirty="0" smtClean="0"/>
              <a:t>Redistribute </a:t>
            </a:r>
            <a:r>
              <a:rPr lang="en-GB" dirty="0" smtClean="0"/>
              <a:t>(widely available platform, export options to PDF, etc. )</a:t>
            </a:r>
            <a:endParaRPr lang="en-GB" dirty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0458" y="6453336"/>
            <a:ext cx="5127605" cy="338554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http://commons.wikimedia.org/wiki/File:Lego_DNA.jpg</a:t>
            </a:r>
          </a:p>
        </p:txBody>
      </p:sp>
    </p:spTree>
    <p:extLst>
      <p:ext uri="{BB962C8B-B14F-4D97-AF65-F5344CB8AC3E}">
        <p14:creationId xmlns:p14="http://schemas.microsoft.com/office/powerpoint/2010/main" val="31026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en-GB" dirty="0" smtClean="0"/>
              <a:t>OER &amp; </a:t>
            </a:r>
            <a:r>
              <a:rPr lang="en-GB" dirty="0" err="1" smtClean="0"/>
              <a:t>Paradata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7" t="46846" r="66697" b="14486"/>
          <a:stretch/>
        </p:blipFill>
        <p:spPr bwMode="auto">
          <a:xfrm>
            <a:off x="3635897" y="880853"/>
            <a:ext cx="5519362" cy="5977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File:LEGO-0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957018"/>
            <a:ext cx="3635897" cy="290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3635896" cy="3960440"/>
          </a:xfrm>
          <a:solidFill>
            <a:schemeClr val="bg1">
              <a:alpha val="74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b="1" dirty="0" err="1" smtClean="0"/>
              <a:t>Paradata</a:t>
            </a:r>
            <a:r>
              <a:rPr lang="en-GB" b="1" dirty="0" smtClean="0"/>
              <a:t> – </a:t>
            </a:r>
            <a:r>
              <a:rPr lang="en-GB" dirty="0" smtClean="0"/>
              <a:t>track use, not just hit counters but favourites, tags, linked content, etc. User characteristics also inform.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70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5754751" cy="5301208"/>
          </a:xfrm>
        </p:spPr>
        <p:txBody>
          <a:bodyPr>
            <a:normAutofit/>
          </a:bodyPr>
          <a:lstStyle/>
          <a:p>
            <a:r>
              <a:rPr lang="en-GB" dirty="0" smtClean="0"/>
              <a:t>learning </a:t>
            </a:r>
            <a:r>
              <a:rPr lang="en-GB" dirty="0"/>
              <a:t>analytics </a:t>
            </a:r>
            <a:r>
              <a:rPr lang="en-GB" dirty="0" smtClean="0"/>
              <a:t>is </a:t>
            </a:r>
            <a:r>
              <a:rPr lang="en-GB" b="1" dirty="0" smtClean="0"/>
              <a:t>“the </a:t>
            </a:r>
            <a:r>
              <a:rPr lang="en-GB" b="1" dirty="0"/>
              <a:t>measurement, collection, analysis and reporting of data about learners and their contexts, for purposes of understanding and optimising learning and the environments in which it occurs</a:t>
            </a:r>
            <a:r>
              <a:rPr lang="en-GB" b="1" dirty="0" smtClean="0"/>
              <a:t>” (</a:t>
            </a:r>
            <a:r>
              <a:rPr lang="en-GB" dirty="0" smtClean="0"/>
              <a:t>LAK11) – in informal, and formal learning contexts (</a:t>
            </a:r>
            <a:r>
              <a:rPr lang="en-GB" dirty="0" smtClean="0"/>
              <a:t>LAK12)</a:t>
            </a:r>
            <a:endParaRPr lang="en-GB" dirty="0"/>
          </a:p>
        </p:txBody>
      </p:sp>
      <p:pic>
        <p:nvPicPr>
          <p:cNvPr id="8194" name="Picture 2" descr="File:DNA Lego Model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4" r="33471" b="16829"/>
          <a:stretch/>
        </p:blipFill>
        <p:spPr bwMode="auto">
          <a:xfrm>
            <a:off x="5754751" y="-99392"/>
            <a:ext cx="3389249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7956376" cy="1163641"/>
          </a:xfrm>
          <a:solidFill>
            <a:schemeClr val="bg1">
              <a:alpha val="74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The learner side – who is interacting, and how?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Why, What, How of 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Why</a:t>
            </a:r>
            <a:r>
              <a:rPr lang="en-GB" dirty="0" smtClean="0"/>
              <a:t> – we can capture data on/offline, if we can use this support students so much the better</a:t>
            </a:r>
          </a:p>
          <a:p>
            <a:r>
              <a:rPr lang="en-GB" b="1" dirty="0" smtClean="0"/>
              <a:t>What</a:t>
            </a:r>
            <a:r>
              <a:rPr lang="en-GB" dirty="0" smtClean="0"/>
              <a:t> – attendance, social network/interactions, discourse analytics, dispositional analytics, grades, etc.</a:t>
            </a:r>
          </a:p>
          <a:p>
            <a:r>
              <a:rPr lang="en-GB" b="1" dirty="0" smtClean="0"/>
              <a:t>How</a:t>
            </a:r>
            <a:r>
              <a:rPr lang="en-GB" dirty="0" smtClean="0"/>
              <a:t> – user submitted, learning platform trace (</a:t>
            </a:r>
            <a:r>
              <a:rPr lang="en-GB" dirty="0" err="1" smtClean="0"/>
              <a:t>mediawiki</a:t>
            </a:r>
            <a:r>
              <a:rPr lang="en-GB" dirty="0" smtClean="0"/>
              <a:t>, </a:t>
            </a:r>
            <a:r>
              <a:rPr lang="en-GB" dirty="0" err="1" smtClean="0"/>
              <a:t>moocs</a:t>
            </a:r>
            <a:r>
              <a:rPr lang="en-GB" dirty="0" smtClean="0"/>
              <a:t>, VLEs, etc.)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7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Supporting Open Educational Practices?</a:t>
            </a:r>
            <a:endParaRPr lang="en-GB" dirty="0"/>
          </a:p>
        </p:txBody>
      </p:sp>
      <p:pic>
        <p:nvPicPr>
          <p:cNvPr id="1026" name="Picture 2" descr="Light Open Badg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6907950" cy="184212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4" name="TextBox 3"/>
          <p:cNvSpPr txBox="1"/>
          <p:nvPr/>
        </p:nvSpPr>
        <p:spPr>
          <a:xfrm>
            <a:off x="467544" y="4365104"/>
            <a:ext cx="576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Referencing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Interacting with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Understanding Neutral Point of View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08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880" y="26064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WikiLytics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5770984" cy="4525963"/>
          </a:xfrm>
        </p:spPr>
        <p:txBody>
          <a:bodyPr>
            <a:normAutofit/>
          </a:bodyPr>
          <a:lstStyle/>
          <a:p>
            <a:r>
              <a:rPr lang="en-GB" dirty="0" err="1" smtClean="0"/>
              <a:t>WikiTrust</a:t>
            </a:r>
            <a:r>
              <a:rPr lang="en-GB" dirty="0" smtClean="0"/>
              <a:t> </a:t>
            </a:r>
          </a:p>
          <a:p>
            <a:r>
              <a:rPr lang="en-GB" dirty="0" smtClean="0"/>
              <a:t>Collaboration Diagram (&amp; deeper metrics)</a:t>
            </a:r>
          </a:p>
          <a:p>
            <a:r>
              <a:rPr lang="en-GB" dirty="0" smtClean="0"/>
              <a:t>Edit counts (or, edit size, or time spent editing)</a:t>
            </a:r>
          </a:p>
          <a:p>
            <a:r>
              <a:rPr lang="en-GB" dirty="0" smtClean="0"/>
              <a:t>Feedback Tool (with actions – “To improve the </a:t>
            </a:r>
            <a:r>
              <a:rPr lang="en-GB" dirty="0" err="1" smtClean="0"/>
              <a:t>trustwothyness</a:t>
            </a:r>
            <a:r>
              <a:rPr lang="en-GB" dirty="0" smtClean="0"/>
              <a:t>…”)</a:t>
            </a:r>
          </a:p>
          <a:p>
            <a:endParaRPr lang="en-GB" dirty="0"/>
          </a:p>
        </p:txBody>
      </p:sp>
      <p:pic>
        <p:nvPicPr>
          <p:cNvPr id="9218" name="Picture 2" descr="WikiTrust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07209"/>
            <a:ext cx="3467720" cy="131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ol dia compact view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144" y="3140968"/>
            <a:ext cx="3328289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for </a:t>
            </a:r>
            <a:r>
              <a:rPr lang="en-GB" dirty="0" err="1" smtClean="0"/>
              <a:t>paradata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OER Potential:</a:t>
            </a:r>
          </a:p>
          <a:p>
            <a:r>
              <a:rPr lang="en-GB" i="1" dirty="0" smtClean="0"/>
              <a:t>What learner skills do you need to access this resource?</a:t>
            </a:r>
          </a:p>
          <a:p>
            <a:r>
              <a:rPr lang="en-GB" i="1" dirty="0" smtClean="0"/>
              <a:t>Who can help you with this resource?</a:t>
            </a:r>
          </a:p>
          <a:p>
            <a:r>
              <a:rPr lang="en-GB" i="1" dirty="0" smtClean="0"/>
              <a:t>What will you learn from this resource?</a:t>
            </a:r>
          </a:p>
          <a:p>
            <a:r>
              <a:rPr lang="en-GB" i="1" dirty="0" smtClean="0"/>
              <a:t>How can you contribute to this community?</a:t>
            </a:r>
          </a:p>
          <a:p>
            <a:r>
              <a:rPr lang="en-GB" i="1" dirty="0" smtClean="0"/>
              <a:t>What pathways do similar learners take to this resource?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929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26970</TotalTime>
  <Words>709</Words>
  <Application>Microsoft Office PowerPoint</Application>
  <PresentationFormat>On-screen Show (4:3)</PresentationFormat>
  <Paragraphs>93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MediaWiki for OER and Learning Analytics Understanding learning resources, and learners</vt:lpstr>
      <vt:lpstr>Open Educational Resources</vt:lpstr>
      <vt:lpstr>Open in OER</vt:lpstr>
      <vt:lpstr>OER &amp; Paradata</vt:lpstr>
      <vt:lpstr>The learner side – who is interacting, and how?</vt:lpstr>
      <vt:lpstr>Why, What, How of LA</vt:lpstr>
      <vt:lpstr>Supporting Open Educational Practices?</vt:lpstr>
      <vt:lpstr>WikiLytics</vt:lpstr>
      <vt:lpstr>LA for paradata</vt:lpstr>
      <vt:lpstr>MediaWiki for OER and Learning Analytics Understanding learning resources, and learners</vt:lpstr>
      <vt:lpstr>PowerPoint Presentation</vt:lpstr>
      <vt:lpstr>Mediawiki context</vt:lpstr>
    </vt:vector>
  </TitlesOfParts>
  <Company>The Open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Simon.Knight</dc:creator>
  <cp:lastModifiedBy>Simon.Knight</cp:lastModifiedBy>
  <cp:revision>48</cp:revision>
  <dcterms:created xsi:type="dcterms:W3CDTF">2013-05-24T08:07:17Z</dcterms:created>
  <dcterms:modified xsi:type="dcterms:W3CDTF">2014-04-29T07:28:23Z</dcterms:modified>
</cp:coreProperties>
</file>